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59" r:id="rId6"/>
    <p:sldId id="274" r:id="rId7"/>
    <p:sldId id="263" r:id="rId8"/>
    <p:sldId id="276" r:id="rId9"/>
    <p:sldId id="261" r:id="rId10"/>
    <p:sldId id="262" r:id="rId11"/>
    <p:sldId id="272" r:id="rId12"/>
    <p:sldId id="266" r:id="rId13"/>
    <p:sldId id="275" r:id="rId14"/>
    <p:sldId id="267" r:id="rId15"/>
    <p:sldId id="268" r:id="rId16"/>
    <p:sldId id="273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7" d="100"/>
          <a:sy n="47" d="100"/>
        </p:scale>
        <p:origin x="-2838" y="-1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8673F-4722-4CEE-97B6-9D62F448AF7B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17EEB-2326-4F1C-860D-ADC8C0E7AF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7EEB-2326-4F1C-860D-ADC8C0E7AF50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CEDE0D4-F446-4BEC-9F78-05FEADED473A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9F4536-1C32-4FA6-8C01-17687128C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928670"/>
            <a:ext cx="7367514" cy="163746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  <a:cs typeface="Andalus" pitchFamily="18" charset="-78"/>
              </a:rPr>
              <a:t>Коренной перелом в Великой Отечественной войне. Ноябрь 1942- зима 1943 г.</a:t>
            </a:r>
            <a:endParaRPr lang="ru-RU" i="1" dirty="0">
              <a:solidFill>
                <a:schemeClr val="accent4">
                  <a:lumMod val="40000"/>
                  <a:lumOff val="60000"/>
                </a:schemeClr>
              </a:solidFill>
              <a:latin typeface="Calibri" pitchFamily="34" charset="0"/>
              <a:cs typeface="Andalus" pitchFamily="18" charset="-78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cs typeface="Aharoni" pitchFamily="2" charset="-79"/>
              </a:rPr>
              <a:t>Сталинградская битва</a:t>
            </a:r>
          </a:p>
          <a:p>
            <a:r>
              <a:rPr lang="ru-RU" sz="3200" dirty="0" err="1" smtClean="0">
                <a:solidFill>
                  <a:srgbClr val="C00000"/>
                </a:solidFill>
                <a:cs typeface="Aharoni" pitchFamily="2" charset="-79"/>
              </a:rPr>
              <a:t>Орловско</a:t>
            </a:r>
            <a:r>
              <a:rPr lang="ru-RU" sz="3200" dirty="0" smtClean="0">
                <a:solidFill>
                  <a:srgbClr val="C00000"/>
                </a:solidFill>
                <a:cs typeface="Aharoni" pitchFamily="2" charset="-79"/>
              </a:rPr>
              <a:t> – Курская дуга</a:t>
            </a:r>
            <a:endParaRPr lang="ru-RU" sz="3200" dirty="0">
              <a:solidFill>
                <a:srgbClr val="C00000"/>
              </a:solidFill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928670"/>
            <a:ext cx="8501090" cy="4817748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ru-RU" sz="4400" dirty="0" smtClean="0"/>
          </a:p>
          <a:p>
            <a:pPr algn="ctr">
              <a:buNone/>
            </a:pPr>
            <a:r>
              <a:rPr lang="ru-RU" sz="4400" dirty="0" smtClean="0">
                <a:solidFill>
                  <a:srgbClr val="C00000"/>
                </a:solidFill>
                <a:cs typeface="Aharoni" pitchFamily="2" charset="-79"/>
              </a:rPr>
              <a:t>«Сам Сталинград стал символом мужества, стойкости русского народа и вместе с тем символом величайшего человеческого страдания…».</a:t>
            </a:r>
          </a:p>
          <a:p>
            <a:pPr algn="ctr">
              <a:buNone/>
            </a:pPr>
            <a:r>
              <a:rPr lang="ru-RU" sz="4400" dirty="0" smtClean="0">
                <a:solidFill>
                  <a:srgbClr val="C00000"/>
                </a:solidFill>
                <a:cs typeface="Aharoni" pitchFamily="2" charset="-79"/>
              </a:rPr>
              <a:t>                                У.Черчилль</a:t>
            </a:r>
            <a:r>
              <a:rPr lang="ru-RU" sz="4400" dirty="0" smtClean="0"/>
              <a:t>                                </a:t>
            </a:r>
            <a:endParaRPr lang="ru-RU" sz="44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183880" cy="535785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000" b="1" dirty="0" smtClean="0">
                <a:cs typeface="Aharoni" pitchFamily="2" charset="-79"/>
              </a:rPr>
              <a:t>         </a:t>
            </a:r>
          </a:p>
          <a:p>
            <a:pPr algn="ctr">
              <a:buNone/>
            </a:pPr>
            <a:r>
              <a:rPr lang="ru-RU" sz="4000" b="1" dirty="0" smtClean="0">
                <a:cs typeface="Aharoni" pitchFamily="2" charset="-79"/>
              </a:rPr>
              <a:t>«</a:t>
            </a:r>
            <a:r>
              <a:rPr lang="ru-RU" sz="4000" b="1" dirty="0" smtClean="0">
                <a:solidFill>
                  <a:srgbClr val="002060"/>
                </a:solidFill>
                <a:cs typeface="Aharoni" pitchFamily="2" charset="-79"/>
              </a:rPr>
              <a:t>Коренной перелом»</a:t>
            </a:r>
            <a:r>
              <a:rPr lang="ru-RU" sz="4000" b="1" dirty="0" smtClean="0">
                <a:solidFill>
                  <a:srgbClr val="C00000"/>
                </a:solidFill>
                <a:cs typeface="Aharoni" pitchFamily="2" charset="-79"/>
              </a:rPr>
              <a:t>- </a:t>
            </a:r>
            <a:r>
              <a:rPr lang="ru-RU" sz="4000" dirty="0" smtClean="0">
                <a:solidFill>
                  <a:srgbClr val="C00000"/>
                </a:solidFill>
                <a:cs typeface="Aharoni" pitchFamily="2" charset="-79"/>
              </a:rPr>
              <a:t>радикальное  изменение сил в ходе Великой Отечественной войны</a:t>
            </a:r>
          </a:p>
          <a:p>
            <a:pPr>
              <a:buNone/>
            </a:pPr>
            <a:endParaRPr lang="ru-RU" sz="4400" dirty="0" smtClean="0">
              <a:cs typeface="Aharoni" pitchFamily="2" charset="-79"/>
            </a:endParaRPr>
          </a:p>
          <a:p>
            <a:pPr>
              <a:buNone/>
            </a:pPr>
            <a:endParaRPr lang="ru-RU" sz="4400" dirty="0" smtClean="0">
              <a:cs typeface="Aharoni" pitchFamily="2" charset="-79"/>
            </a:endParaRPr>
          </a:p>
          <a:p>
            <a:r>
              <a:rPr lang="ru-RU" sz="4400" dirty="0" smtClean="0">
                <a:solidFill>
                  <a:srgbClr val="002060"/>
                </a:solidFill>
                <a:cs typeface="Aharoni" pitchFamily="2" charset="-79"/>
              </a:rPr>
              <a:t>советские войска перехватили инициативу;</a:t>
            </a:r>
          </a:p>
          <a:p>
            <a:endParaRPr lang="ru-RU" sz="4400" dirty="0" smtClean="0">
              <a:cs typeface="Aharoni" pitchFamily="2" charset="-79"/>
            </a:endParaRPr>
          </a:p>
          <a:p>
            <a:r>
              <a:rPr lang="ru-RU" sz="4400" dirty="0" smtClean="0">
                <a:solidFill>
                  <a:srgbClr val="C00000"/>
                </a:solidFill>
                <a:cs typeface="Aharoni" pitchFamily="2" charset="-79"/>
              </a:rPr>
              <a:t>Красная Армия перешла от обороны к контрнаступлению.</a:t>
            </a:r>
            <a:endParaRPr lang="ru-RU" sz="4400" dirty="0">
              <a:cs typeface="Aharoni" pitchFamily="2" charset="-79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0863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Сталинградская битва</a:t>
            </a:r>
            <a:endParaRPr lang="ru-RU" dirty="0"/>
          </a:p>
        </p:txBody>
      </p:sp>
      <p:pic>
        <p:nvPicPr>
          <p:cNvPr id="2051" name="Picture 3" descr="C:\Documents and Settings\1\Рабочий стол\ADD3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8215338" cy="5857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969566" cy="64294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Сталинградская битва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Documents and Settings\1\Рабочий стол\M1_1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962091"/>
            <a:ext cx="8143900" cy="5873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Bookman Old Style" pitchFamily="18" charset="0"/>
              </a:rPr>
              <a:t>Уличные бои в Сталинграде. 1942 г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81439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1\Рабочий стол\курск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885808"/>
            <a:ext cx="8143900" cy="622347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85723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КУРСКАЯ БИТВА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Bookman Old Style" pitchFamily="18" charset="0"/>
              </a:rPr>
              <a:t>На Курской дуге были разгромлены лучшие танковые дивизии вермахта.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81439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143900" cy="6455736"/>
          </a:xfrm>
        </p:spPr>
        <p:txBody>
          <a:bodyPr/>
          <a:lstStyle/>
          <a:p>
            <a:pPr algn="ctr">
              <a:buNone/>
            </a:pPr>
            <a:r>
              <a:rPr lang="ru-RU" sz="4400" dirty="0" smtClean="0">
                <a:cs typeface="Aharoni" pitchFamily="2" charset="-79"/>
              </a:rPr>
              <a:t>       </a:t>
            </a:r>
            <a:r>
              <a:rPr lang="ru-RU" sz="4800" dirty="0" smtClean="0">
                <a:solidFill>
                  <a:srgbClr val="C00000"/>
                </a:solidFill>
                <a:cs typeface="Aharoni" pitchFamily="2" charset="-79"/>
              </a:rPr>
              <a:t>Периоды </a:t>
            </a:r>
          </a:p>
          <a:p>
            <a:pPr algn="ctr">
              <a:buNone/>
            </a:pPr>
            <a:r>
              <a:rPr lang="ru-RU" sz="4800" dirty="0" smtClean="0">
                <a:solidFill>
                  <a:srgbClr val="C00000"/>
                </a:solidFill>
                <a:cs typeface="Aharoni" pitchFamily="2" charset="-79"/>
              </a:rPr>
              <a:t>Сталинградской битвы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17.07. 1942г. – 18.11.1942г. –  </a:t>
            </a:r>
            <a:r>
              <a:rPr lang="ru-RU" sz="4000" dirty="0" smtClean="0">
                <a:solidFill>
                  <a:srgbClr val="C00000"/>
                </a:solidFill>
                <a:cs typeface="Aharoni" pitchFamily="2" charset="-79"/>
              </a:rPr>
              <a:t>оборона</a:t>
            </a:r>
          </a:p>
          <a:p>
            <a:endParaRPr lang="ru-RU" sz="4000" dirty="0" smtClean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19.11.1942г.- 03.02.1943г. -      наступление</a:t>
            </a:r>
            <a:endParaRPr lang="ru-RU" sz="4000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183880" cy="10001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Значение Сталинградской битвы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>
            <a:off x="-571536" y="6357934"/>
            <a:ext cx="78581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5786446" y="2928934"/>
            <a:ext cx="64294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 flipV="1">
            <a:off x="3500430" y="3571876"/>
            <a:ext cx="28575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715008" y="1500174"/>
            <a:ext cx="2357454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Моральный подъем</a:t>
            </a:r>
            <a:endParaRPr lang="ru-RU" sz="2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214678" y="3500438"/>
            <a:ext cx="2643206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Значение Сталинградской битвы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34" y="5357826"/>
            <a:ext cx="3000396" cy="15001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Активизация антигитлеровской коалиции</a:t>
            </a:r>
            <a:endParaRPr lang="ru-RU" sz="2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572132" y="5429264"/>
            <a:ext cx="2786082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Перелом в войне</a:t>
            </a:r>
            <a:endParaRPr lang="ru-RU" sz="24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 rot="10800000">
            <a:off x="2643174" y="3000372"/>
            <a:ext cx="57150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000628" y="4572008"/>
            <a:ext cx="92869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 flipH="1" flipV="1">
            <a:off x="4251323" y="2963859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0800000" flipV="1">
            <a:off x="2857488" y="4643446"/>
            <a:ext cx="92869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286116" y="1214422"/>
            <a:ext cx="221457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ОСВОБОЖДЕНИЕ БОЛЬШОЙ ТЕРРИТОРИИ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28596" y="1714488"/>
            <a:ext cx="2428892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ЛИКВИДАЦИЯ БОЛЬШОЙ ГРУППИРОВКИ НЕМЦЕВ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6588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Причины победы в Сталинградской и Курской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0070C0"/>
                </a:solidFill>
                <a:cs typeface="Aharoni" pitchFamily="2" charset="-79"/>
              </a:rPr>
              <a:t>Военная мощь</a:t>
            </a:r>
          </a:p>
          <a:p>
            <a:r>
              <a:rPr lang="ru-RU" sz="4000" dirty="0" smtClean="0">
                <a:solidFill>
                  <a:srgbClr val="C00000"/>
                </a:solidFill>
                <a:cs typeface="Aharoni" pitchFamily="2" charset="-79"/>
              </a:rPr>
              <a:t>Умелое руководство</a:t>
            </a:r>
          </a:p>
          <a:p>
            <a:pPr lvl="0"/>
            <a:r>
              <a:rPr lang="ru-RU" sz="4000" dirty="0" smtClean="0">
                <a:solidFill>
                  <a:srgbClr val="0070C0"/>
                </a:solidFill>
                <a:cs typeface="Aharoni" pitchFamily="2" charset="-79"/>
              </a:rPr>
              <a:t>Полководческий талант</a:t>
            </a:r>
          </a:p>
          <a:p>
            <a:pPr lvl="0"/>
            <a:r>
              <a:rPr lang="ru-RU" sz="4000" dirty="0" smtClean="0">
                <a:solidFill>
                  <a:srgbClr val="C00000"/>
                </a:solidFill>
                <a:cs typeface="Aharoni" pitchFamily="2" charset="-79"/>
              </a:rPr>
              <a:t>Патриотизм</a:t>
            </a:r>
          </a:p>
          <a:p>
            <a:pPr lvl="0"/>
            <a:r>
              <a:rPr lang="ru-RU" sz="4000" dirty="0" smtClean="0">
                <a:solidFill>
                  <a:srgbClr val="0070C0"/>
                </a:solidFill>
                <a:cs typeface="Aharoni" pitchFamily="2" charset="-79"/>
              </a:rPr>
              <a:t>Мужество, героизм</a:t>
            </a:r>
          </a:p>
          <a:p>
            <a:pPr lvl="0"/>
            <a:r>
              <a:rPr lang="ru-RU" sz="4000" dirty="0" smtClean="0">
                <a:solidFill>
                  <a:srgbClr val="C00000"/>
                </a:solidFill>
                <a:cs typeface="Aharoni" pitchFamily="2" charset="-79"/>
              </a:rPr>
              <a:t>Советское военное искусство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30352"/>
            <a:ext cx="8115328" cy="5113226"/>
          </a:xfrm>
        </p:spPr>
        <p:txBody>
          <a:bodyPr>
            <a:normAutofit/>
          </a:bodyPr>
          <a:lstStyle/>
          <a:p>
            <a:pPr lvl="8">
              <a:buNone/>
            </a:pPr>
            <a:r>
              <a:rPr lang="ru-RU" dirty="0" smtClean="0"/>
              <a:t> 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214546" y="2214554"/>
            <a:ext cx="121444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4608513" y="246379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1857356" y="3786190"/>
            <a:ext cx="85725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 flipH="1" flipV="1">
            <a:off x="4429918" y="442833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6572252" y="7143764"/>
            <a:ext cx="78584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2928926" y="2786058"/>
            <a:ext cx="378621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Причины победы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0" y="571480"/>
            <a:ext cx="2857488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b="1" dirty="0" smtClean="0"/>
              <a:t>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</a:t>
            </a:r>
          </a:p>
          <a:p>
            <a:pPr>
              <a:buNone/>
            </a:pPr>
            <a:r>
              <a:rPr lang="ru-RU" dirty="0" smtClean="0"/>
              <a:t>                      </a:t>
            </a:r>
            <a:endParaRPr lang="ru-RU" dirty="0"/>
          </a:p>
        </p:txBody>
      </p:sp>
      <p:sp>
        <p:nvSpPr>
          <p:cNvPr id="31" name="Овал 30"/>
          <p:cNvSpPr/>
          <p:nvPr/>
        </p:nvSpPr>
        <p:spPr>
          <a:xfrm>
            <a:off x="3286116" y="0"/>
            <a:ext cx="2714644" cy="20716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Возросшая военная мощь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6643702" y="285728"/>
            <a:ext cx="2500298" cy="20717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Полководческий талант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0" y="4429132"/>
            <a:ext cx="2928958" cy="16430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Умелое руководство ГКО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3286116" y="4714884"/>
            <a:ext cx="2714644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Мужество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героизм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429388" y="4000504"/>
            <a:ext cx="271461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C00000"/>
                </a:solidFill>
              </a:rPr>
              <a:t>П</a:t>
            </a:r>
            <a:r>
              <a:rPr lang="ru-RU" sz="2400" dirty="0" smtClean="0">
                <a:solidFill>
                  <a:srgbClr val="C00000"/>
                </a:solidFill>
              </a:rPr>
              <a:t>атриотизм</a:t>
            </a:r>
            <a:endParaRPr lang="ru-RU" sz="2400" dirty="0">
              <a:solidFill>
                <a:srgbClr val="C00000"/>
              </a:solidFill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rot="10800000" flipV="1">
            <a:off x="6072198" y="2143116"/>
            <a:ext cx="714380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10800000">
            <a:off x="6858016" y="3500438"/>
            <a:ext cx="71438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1472" y="642918"/>
            <a:ext cx="2251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sz="2400" dirty="0" smtClean="0">
                <a:solidFill>
                  <a:srgbClr val="C00000"/>
                </a:solidFill>
              </a:rPr>
              <a:t>С</a:t>
            </a:r>
            <a:r>
              <a:rPr lang="ru-RU" sz="2400" dirty="0" smtClean="0">
                <a:solidFill>
                  <a:srgbClr val="C00000"/>
                </a:solidFill>
              </a:rPr>
              <a:t>оветское</a:t>
            </a:r>
            <a:endParaRPr lang="ru-RU" sz="2400" dirty="0" smtClean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военное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искусство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Bookman Old Style" pitchFamily="18" charset="0"/>
              </a:rPr>
              <a:t>Немецко-фашистские солдаты и офицеры, взятые в плен в Сталинграде. </a:t>
            </a:r>
            <a:br>
              <a:rPr lang="ru-RU" sz="2400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Bookman Old Style" pitchFamily="18" charset="0"/>
              </a:rPr>
              <a:t>Февраль 1943 г.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81439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183880" cy="10515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вывод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</a:rPr>
              <a:t>В ходе летне-осенней компании 1943г. был завершен коренной перелом  в Великой Отечественной войне.</a:t>
            </a:r>
            <a:endParaRPr lang="ru-RU" sz="4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472518" cy="1214422"/>
          </a:xfrm>
        </p:spPr>
        <p:txBody>
          <a:bodyPr>
            <a:normAutofit/>
          </a:bodyPr>
          <a:lstStyle/>
          <a:p>
            <a:pPr algn="ctr"/>
            <a:r>
              <a:rPr lang="ru-RU" sz="5400" dirty="0" err="1" smtClean="0">
                <a:solidFill>
                  <a:srgbClr val="C00000"/>
                </a:solidFill>
              </a:rPr>
              <a:t>синквейн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8755352" cy="53578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900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1-я строка: тема одним словом.</a:t>
            </a:r>
          </a:p>
          <a:p>
            <a:pPr>
              <a:buNone/>
            </a:pPr>
            <a:r>
              <a:rPr lang="ru-RU" sz="3900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2-я: </a:t>
            </a:r>
            <a:r>
              <a:rPr lang="ru-RU" sz="3900" dirty="0" smtClean="0">
                <a:solidFill>
                  <a:srgbClr val="C00000"/>
                </a:solidFill>
                <a:cs typeface="Aharoni" pitchFamily="2" charset="-79"/>
              </a:rPr>
              <a:t>описание темы двумя прилагательными</a:t>
            </a:r>
            <a:r>
              <a:rPr lang="ru-RU" sz="3900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.</a:t>
            </a:r>
          </a:p>
          <a:p>
            <a:pPr>
              <a:buNone/>
            </a:pPr>
            <a:r>
              <a:rPr lang="ru-RU" sz="3900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3-я: описание действия тремя глаголами.</a:t>
            </a:r>
          </a:p>
          <a:p>
            <a:pPr>
              <a:buNone/>
            </a:pPr>
            <a:r>
              <a:rPr lang="ru-RU" sz="3900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4-я: </a:t>
            </a:r>
            <a:r>
              <a:rPr lang="ru-RU" sz="3900" dirty="0" smtClean="0">
                <a:solidFill>
                  <a:srgbClr val="C00000"/>
                </a:solidFill>
                <a:cs typeface="Aharoni" pitchFamily="2" charset="-79"/>
              </a:rPr>
              <a:t>фраза из 4-х слов, отношение к теме.</a:t>
            </a:r>
          </a:p>
          <a:p>
            <a:pPr>
              <a:buNone/>
            </a:pPr>
            <a:r>
              <a:rPr lang="ru-RU" sz="3900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5-я: синоним слова, которое повторяет суть темы.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err="1" smtClean="0">
                <a:solidFill>
                  <a:srgbClr val="C00000"/>
                </a:solidFill>
              </a:rPr>
              <a:t>синквейн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Сталинград.</a:t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Несгибаемый, мощный.</a:t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Сражался, наступал, победил.</a:t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Вся страна помогала городу.</a:t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Коренной перелом.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71472" y="428604"/>
            <a:ext cx="8043890" cy="464347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8826790" cy="5929354"/>
          </a:xfrm>
        </p:spPr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sz="5400" b="1" dirty="0" smtClean="0">
                <a:solidFill>
                  <a:srgbClr val="C00000"/>
                </a:solidFill>
              </a:rPr>
              <a:t>Домашнее задание</a:t>
            </a:r>
          </a:p>
          <a:p>
            <a:pPr algn="ctr"/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</a:rPr>
              <a:t>   П. 26 читать, вопросы.</a:t>
            </a:r>
          </a:p>
          <a:p>
            <a:pPr algn="ctr"/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4800" dirty="0" smtClean="0">
                <a:solidFill>
                  <a:srgbClr val="C00000"/>
                </a:solidFill>
              </a:rPr>
              <a:t>Напишите историческое сочинение на тему: «Ноябрь 1942- зима 1943 г.»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7239000" cy="64557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b="1" dirty="0" smtClean="0">
                <a:solidFill>
                  <a:srgbClr val="C00000"/>
                </a:solidFill>
              </a:rPr>
              <a:t>спасибо за внимание!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Михаил Иванович\Desktop\1062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8143900" cy="585789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377</TotalTime>
  <Words>256</Words>
  <Application>Microsoft Office PowerPoint</Application>
  <PresentationFormat>Экран (4:3)</PresentationFormat>
  <Paragraphs>74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 Коренной перелом в Великой Отечественной войне. Ноябрь 1942- зима 1943 г.</vt:lpstr>
      <vt:lpstr>Слайд 2</vt:lpstr>
      <vt:lpstr> </vt:lpstr>
      <vt:lpstr>Сталинградская битва</vt:lpstr>
      <vt:lpstr>Сталинградская битва</vt:lpstr>
      <vt:lpstr>Уличные бои в Сталинграде. 1942 г</vt:lpstr>
      <vt:lpstr>КУРСКАЯ БИТВА</vt:lpstr>
      <vt:lpstr>На Курской дуге были разгромлены лучшие танковые дивизии вермахта.</vt:lpstr>
      <vt:lpstr> </vt:lpstr>
      <vt:lpstr>Значение Сталинградской битвы</vt:lpstr>
      <vt:lpstr>       Причины победы в Сталинградской и Курской  </vt:lpstr>
      <vt:lpstr>Слайд 12</vt:lpstr>
      <vt:lpstr>Немецко-фашистские солдаты и офицеры, взятые в плен в Сталинграде.  Февраль 1943 г.</vt:lpstr>
      <vt:lpstr>вывод</vt:lpstr>
      <vt:lpstr>синквейн</vt:lpstr>
      <vt:lpstr>синквейн</vt:lpstr>
      <vt:lpstr> </vt:lpstr>
      <vt:lpstr>Слайд 18</vt:lpstr>
    </vt:vector>
  </TitlesOfParts>
  <Company>МОУ СОШ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Коренной перелом в Великой Отечественной войне</dc:title>
  <dc:creator>1</dc:creator>
  <cp:lastModifiedBy>admin</cp:lastModifiedBy>
  <cp:revision>43</cp:revision>
  <dcterms:created xsi:type="dcterms:W3CDTF">2011-01-26T04:32:29Z</dcterms:created>
  <dcterms:modified xsi:type="dcterms:W3CDTF">2016-10-14T03:55:55Z</dcterms:modified>
</cp:coreProperties>
</file>